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6" r:id="rId7"/>
    <p:sldId id="268" r:id="rId8"/>
    <p:sldId id="270" r:id="rId9"/>
    <p:sldId id="272" r:id="rId10"/>
    <p:sldId id="275" r:id="rId11"/>
    <p:sldId id="273" r:id="rId12"/>
    <p:sldId id="27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66FF33"/>
    <a:srgbClr val="666699"/>
    <a:srgbClr val="00FFFF"/>
    <a:srgbClr val="FF99FF"/>
    <a:srgbClr val="F5E1E1"/>
    <a:srgbClr val="F3E1F5"/>
    <a:srgbClr val="F4E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5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039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69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1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130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4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099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57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905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489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09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363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A885E-4836-4ED1-B60F-4E7D06640389}" type="datetimeFigureOut">
              <a:rPr kumimoji="1" lang="ja-JP" altLang="en-US" smtClean="0"/>
              <a:t>2022/7/21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71472-C46C-45E6-8474-ECEF5F706C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87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43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12" Type="http://schemas.openxmlformats.org/officeDocument/2006/relationships/image" Target="../media/image42.tiff"/><Relationship Id="rId2" Type="http://schemas.openxmlformats.org/officeDocument/2006/relationships/image" Target="../media/image32.tiff"/><Relationship Id="rId16" Type="http://schemas.openxmlformats.org/officeDocument/2006/relationships/image" Target="../media/image4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11" Type="http://schemas.openxmlformats.org/officeDocument/2006/relationships/image" Target="../media/image41.tiff"/><Relationship Id="rId5" Type="http://schemas.openxmlformats.org/officeDocument/2006/relationships/image" Target="../media/image35.tiff"/><Relationship Id="rId15" Type="http://schemas.openxmlformats.org/officeDocument/2006/relationships/image" Target="../media/image45.tiff"/><Relationship Id="rId10" Type="http://schemas.openxmlformats.org/officeDocument/2006/relationships/image" Target="../media/image40.tiff"/><Relationship Id="rId4" Type="http://schemas.openxmlformats.org/officeDocument/2006/relationships/image" Target="../media/image34.tiff"/><Relationship Id="rId9" Type="http://schemas.openxmlformats.org/officeDocument/2006/relationships/image" Target="../media/image39.tiff"/><Relationship Id="rId14" Type="http://schemas.openxmlformats.org/officeDocument/2006/relationships/image" Target="../media/image4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1869260" y="1213805"/>
            <a:ext cx="8116312" cy="24537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75819" y="4302113"/>
            <a:ext cx="5900077" cy="1518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1200" dirty="0"/>
              <a:t>   </a:t>
            </a:r>
            <a:r>
              <a:rPr lang="en-US" altLang="ja-JP" sz="2800" dirty="0"/>
              <a:t>Zhong Rui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Graduate School of Information Science and Technology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Hokkaido University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55201" y="1332131"/>
            <a:ext cx="7744429" cy="2217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</a:rPr>
              <a:t>Random population-based decomposition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</a:rPr>
              <a:t>method by Linkage identification with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</a:rPr>
              <a:t>non-linearity minimization on graph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58429" y="4302176"/>
            <a:ext cx="3586238" cy="1518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800" dirty="0"/>
              <a:t>Munetomo Masaharu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Information Initiative Center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Hokkaido University</a:t>
            </a:r>
          </a:p>
        </p:txBody>
      </p:sp>
    </p:spTree>
    <p:extLst>
      <p:ext uri="{BB962C8B-B14F-4D97-AF65-F5344CB8AC3E}">
        <p14:creationId xmlns:p14="http://schemas.microsoft.com/office/powerpoint/2010/main" val="183929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597837" y="278904"/>
            <a:ext cx="4664275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13234" y="349458"/>
            <a:ext cx="3011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2060"/>
                </a:solidFill>
              </a:rPr>
              <a:t>Experiment</a:t>
            </a:r>
            <a:endParaRPr lang="ja-JP" altLang="en-US" sz="3200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9FFAB-F70E-554C-A0E8-10EED2EE0511}"/>
              </a:ext>
            </a:extLst>
          </p:cNvPr>
          <p:cNvSpPr txBox="1"/>
          <p:nvPr/>
        </p:nvSpPr>
        <p:spPr>
          <a:xfrm>
            <a:off x="454062" y="1304444"/>
            <a:ext cx="11283876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Experiment conditions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000" dirty="0"/>
              <a:t>We test our proposal on CEC2013 LSGO Suite for 25 trial runs and comparing with DECC-DG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C1ACA11A-8A08-8841-89E0-98344A1526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79736" y="3324236"/>
              <a:ext cx="613505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6725">
                      <a:extLst>
                        <a:ext uri="{9D8B030D-6E8A-4147-A177-3AD203B41FA5}">
                          <a16:colId xmlns:a16="http://schemas.microsoft.com/office/drawing/2014/main" val="2624160208"/>
                        </a:ext>
                      </a:extLst>
                    </a:gridCol>
                    <a:gridCol w="3538331">
                      <a:extLst>
                        <a:ext uri="{9D8B030D-6E8A-4147-A177-3AD203B41FA5}">
                          <a16:colId xmlns:a16="http://schemas.microsoft.com/office/drawing/2014/main" val="30225354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Parameter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value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25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Optimization direction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Minimization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0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Optimizer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DE/current-to-best/1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944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Fitness limitation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 million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3493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Population size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dirty="0"/>
                            <a:t> Dimension of sub-problem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7119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Scale factor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17876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Crossover rate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1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C1ACA11A-8A08-8841-89E0-98344A1526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79736" y="3324236"/>
              <a:ext cx="613505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6725">
                      <a:extLst>
                        <a:ext uri="{9D8B030D-6E8A-4147-A177-3AD203B41FA5}">
                          <a16:colId xmlns:a16="http://schemas.microsoft.com/office/drawing/2014/main" val="2624160208"/>
                        </a:ext>
                      </a:extLst>
                    </a:gridCol>
                    <a:gridCol w="3538331">
                      <a:extLst>
                        <a:ext uri="{9D8B030D-6E8A-4147-A177-3AD203B41FA5}">
                          <a16:colId xmlns:a16="http://schemas.microsoft.com/office/drawing/2014/main" val="30225354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Parameter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value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25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Optimization direction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Minimization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0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Optimizer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DE/current-to-best/1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944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Fitness limitation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 million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3493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Population size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477" t="-413793" r="-717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119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Scale factor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0.7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17876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Crossover rate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10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3AB640BD-FFA3-BC41-9206-04E57327EE00}"/>
              </a:ext>
            </a:extLst>
          </p:cNvPr>
          <p:cNvSpPr/>
          <p:nvPr/>
        </p:nvSpPr>
        <p:spPr>
          <a:xfrm>
            <a:off x="3082463" y="2735948"/>
            <a:ext cx="569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Table 1: The parameters of sub-problems optimization</a:t>
            </a:r>
            <a:endParaRPr lang="en-US" altLang="zh-CN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8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597837" y="278904"/>
            <a:ext cx="4664275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13234" y="349458"/>
            <a:ext cx="3011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2060"/>
                </a:solidFill>
              </a:rPr>
              <a:t>Experiment</a:t>
            </a:r>
            <a:endParaRPr lang="ja-JP" altLang="en-US" sz="3200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9FFAB-F70E-554C-A0E8-10EED2EE0511}"/>
              </a:ext>
            </a:extLst>
          </p:cNvPr>
          <p:cNvSpPr txBox="1"/>
          <p:nvPr/>
        </p:nvSpPr>
        <p:spPr>
          <a:xfrm>
            <a:off x="407481" y="1069119"/>
            <a:ext cx="292212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Experiment result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FE2651C-7EA2-5747-8FAD-4048F95E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58" y="1646969"/>
            <a:ext cx="1920001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F4CF99-506B-1249-94FA-3DDD119FA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359" y="1646969"/>
            <a:ext cx="1919998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D38EAB-D35D-9349-9E3D-BEE61B51E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207" y="1646969"/>
            <a:ext cx="1919998" cy="14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051F53C-1364-1B45-801D-8D4867562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402" y="1646969"/>
            <a:ext cx="1920000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F9656C-50CE-234B-BB45-025408153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207" y="3151247"/>
            <a:ext cx="1920000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704826-0C03-384E-878C-771C8E369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260" y="3151247"/>
            <a:ext cx="1920142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A6E248-B4D9-F44D-8670-35EE22555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358" y="3152137"/>
            <a:ext cx="1920000" cy="144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07FC238-B854-9A40-ADEB-935ACDE52D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1228" y="1646969"/>
            <a:ext cx="1920000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15E3C66-89F0-7444-8A1E-9D0309E6EB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7696" y="3151247"/>
            <a:ext cx="1920000" cy="144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F14CAFF-4C22-0247-9322-5E02FDBA52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5790" y="3151247"/>
            <a:ext cx="1920000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830DA98-1D8C-6744-B902-15AC5BC3A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962" y="4666628"/>
            <a:ext cx="1920000" cy="14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1D4BBA-6BD0-BF47-9217-EB0A7702F9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7207" y="4666628"/>
            <a:ext cx="1920000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16CEA42-999A-2048-B461-C432EC81BF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4942" y="4666628"/>
            <a:ext cx="1920000" cy="14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BC3B0EA-4596-5643-8CD8-F9E2620970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35790" y="4666628"/>
            <a:ext cx="1920000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43E287B-C6DB-0145-9519-4E588FE8B7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6452" y="4666628"/>
            <a:ext cx="1920000" cy="144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EC7059E-F3AA-3B4F-9196-D9C601CCC1D8}"/>
              </a:ext>
            </a:extLst>
          </p:cNvPr>
          <p:cNvSpPr/>
          <p:nvPr/>
        </p:nvSpPr>
        <p:spPr>
          <a:xfrm>
            <a:off x="689113" y="6339265"/>
            <a:ext cx="10813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Fig. 7: The convergence curve of our proposal and standard DG, the gap in the initial period is FEs for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57443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329609" y="267853"/>
            <a:ext cx="5645554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25637" y="340958"/>
            <a:ext cx="4787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2060"/>
                </a:solidFill>
              </a:rPr>
              <a:t>Analysis and conclusion</a:t>
            </a:r>
            <a:endParaRPr lang="ja-JP" altLang="en-US" sz="3200" dirty="0">
              <a:solidFill>
                <a:srgbClr val="00206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BB5AB5C-DCC6-3C46-9DCA-BE7D4A8431CB}"/>
              </a:ext>
            </a:extLst>
          </p:cNvPr>
          <p:cNvSpPr txBox="1"/>
          <p:nvPr/>
        </p:nvSpPr>
        <p:spPr>
          <a:xfrm>
            <a:off x="727793" y="990861"/>
            <a:ext cx="10605076" cy="267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Analysis: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Our proposal is significantly better than DECC-DG in most functions.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    (1). In separable functions, our proposal can correctly decompose the problems and save lots of FEs in the decomposition stage.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    (2). In partially separable functions / fully non-separable functions, our proposal can detect the strong interactions and restore them while some weak interactions are ignored.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F85DAC-0B5F-F44B-B317-64D6A93A83E2}"/>
              </a:ext>
            </a:extLst>
          </p:cNvPr>
          <p:cNvSpPr/>
          <p:nvPr/>
        </p:nvSpPr>
        <p:spPr>
          <a:xfrm>
            <a:off x="727793" y="3663324"/>
            <a:ext cx="11183190" cy="2395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Conclusion: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</a:t>
            </a:r>
            <a:r>
              <a:rPr lang="en-US" altLang="zh-CN" dirty="0"/>
              <a:t>In this paper, we proposed a novel decomposition method. And we have some remaining problems to solve in the future.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   (1). The object function is multimodal.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   (2). The performance of adaptive local search (GAs/EAs)  </a:t>
            </a:r>
          </a:p>
        </p:txBody>
      </p:sp>
    </p:spTree>
    <p:extLst>
      <p:ext uri="{BB962C8B-B14F-4D97-AF65-F5344CB8AC3E}">
        <p14:creationId xmlns:p14="http://schemas.microsoft.com/office/powerpoint/2010/main" val="360905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399060" y="553379"/>
            <a:ext cx="5104107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81938" y="553379"/>
            <a:ext cx="3011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002060"/>
                </a:solidFill>
              </a:rPr>
              <a:t>Introduction</a:t>
            </a:r>
            <a:endParaRPr lang="ja-JP" altLang="en-US" sz="4000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9FFAB-F70E-554C-A0E8-10EED2EE0511}"/>
              </a:ext>
            </a:extLst>
          </p:cNvPr>
          <p:cNvSpPr txBox="1"/>
          <p:nvPr/>
        </p:nvSpPr>
        <p:spPr>
          <a:xfrm>
            <a:off x="811369" y="1537770"/>
            <a:ext cx="10100583" cy="252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Background: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000" dirty="0"/>
              <a:t>The large-scale optimization problem is difficult to solve: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/>
              <a:t>The complexity increases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/>
              <a:t>The search space increases exponentially (the curse of dimensionality)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/>
              <a:t>Building a surrogate model is expensive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BBEAFD-F867-A34D-B10A-8C3D6D433839}"/>
                  </a:ext>
                </a:extLst>
              </p:cNvPr>
              <p:cNvSpPr txBox="1"/>
              <p:nvPr/>
            </p:nvSpPr>
            <p:spPr>
              <a:xfrm>
                <a:off x="2256424" y="4917779"/>
                <a:ext cx="4038359" cy="835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∈[−10,10]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BBEAFD-F867-A34D-B10A-8C3D6D433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24" y="4917779"/>
                <a:ext cx="4038359" cy="835678"/>
              </a:xfrm>
              <a:prstGeom prst="rect">
                <a:avLst/>
              </a:prstGeom>
              <a:blipFill>
                <a:blip r:embed="rId2"/>
                <a:stretch>
                  <a:fillRect t="-119403" b="-179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26D881-3E9B-8041-B89F-0297AC0D0352}"/>
                  </a:ext>
                </a:extLst>
              </p:cNvPr>
              <p:cNvSpPr/>
              <p:nvPr/>
            </p:nvSpPr>
            <p:spPr>
              <a:xfrm>
                <a:off x="6294783" y="5135563"/>
                <a:ext cx="46612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 total search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[−10,10]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26D881-3E9B-8041-B89F-0297AC0D0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783" y="5135563"/>
                <a:ext cx="4661276" cy="400110"/>
              </a:xfrm>
              <a:prstGeom prst="rect">
                <a:avLst/>
              </a:prstGeom>
              <a:blipFill>
                <a:blip r:embed="rId3"/>
                <a:stretch>
                  <a:fillRect l="-1359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7B57BE48-BE28-DE49-AB68-5CC173E6148B}"/>
              </a:ext>
            </a:extLst>
          </p:cNvPr>
          <p:cNvSpPr/>
          <p:nvPr/>
        </p:nvSpPr>
        <p:spPr>
          <a:xfrm>
            <a:off x="1235322" y="4400739"/>
            <a:ext cx="5631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 simple example of the curse of dimensionality: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131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028437" y="328479"/>
            <a:ext cx="6014831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48252" y="337478"/>
            <a:ext cx="4760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002060"/>
                </a:solidFill>
              </a:rPr>
              <a:t>Related techniques</a:t>
            </a:r>
            <a:endParaRPr lang="ja-JP" altLang="en-US" sz="4000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9FFAB-F70E-554C-A0E8-10EED2EE0511}"/>
              </a:ext>
            </a:extLst>
          </p:cNvPr>
          <p:cNvSpPr txBox="1"/>
          <p:nvPr/>
        </p:nvSpPr>
        <p:spPr>
          <a:xfrm>
            <a:off x="512031" y="1171819"/>
            <a:ext cx="10699308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Cooperative Co-evolution (CC):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000" dirty="0"/>
              <a:t>This strategy decomposes the problem into multiple sub-problems and optimizes the sub-problems alternately.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22C228-28D8-204C-BC1A-65CDB0AD1737}"/>
              </a:ext>
            </a:extLst>
          </p:cNvPr>
          <p:cNvGrpSpPr/>
          <p:nvPr/>
        </p:nvGrpSpPr>
        <p:grpSpPr>
          <a:xfrm>
            <a:off x="5580892" y="2581152"/>
            <a:ext cx="6341719" cy="3397766"/>
            <a:chOff x="2124488" y="3158125"/>
            <a:chExt cx="6341719" cy="339776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085ED96-47D7-3D4F-A980-9B7D3F687A4E}"/>
                </a:ext>
              </a:extLst>
            </p:cNvPr>
            <p:cNvSpPr/>
            <p:nvPr/>
          </p:nvSpPr>
          <p:spPr>
            <a:xfrm>
              <a:off x="4649082" y="3158125"/>
              <a:ext cx="1371600" cy="43732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2E9083B-D66F-9642-81C4-3A7E215AC70D}"/>
                </a:ext>
              </a:extLst>
            </p:cNvPr>
            <p:cNvSpPr txBox="1"/>
            <p:nvPr/>
          </p:nvSpPr>
          <p:spPr>
            <a:xfrm>
              <a:off x="4736464" y="3176731"/>
              <a:ext cx="1196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/>
                <a:t>Problem</a:t>
              </a:r>
              <a:endParaRPr kumimoji="1" lang="zh-CN" altLang="en-US" sz="2000" dirty="0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E2CD366-F3EB-1449-AE0F-FB1235CEEDA0}"/>
                </a:ext>
              </a:extLst>
            </p:cNvPr>
            <p:cNvGrpSpPr/>
            <p:nvPr/>
          </p:nvGrpSpPr>
          <p:grpSpPr>
            <a:xfrm>
              <a:off x="2124488" y="4108174"/>
              <a:ext cx="1508260" cy="437322"/>
              <a:chOff x="2124488" y="4108174"/>
              <a:chExt cx="1508260" cy="43732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9C5F1C4-59D3-444B-86EB-4F30CCE1F2FB}"/>
                  </a:ext>
                </a:extLst>
              </p:cNvPr>
              <p:cNvSpPr/>
              <p:nvPr/>
            </p:nvSpPr>
            <p:spPr>
              <a:xfrm>
                <a:off x="2124488" y="4108174"/>
                <a:ext cx="1488382" cy="43732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3BB1674-9787-3047-9445-BF8ED9E1DA62}"/>
                  </a:ext>
                </a:extLst>
              </p:cNvPr>
              <p:cNvSpPr txBox="1"/>
              <p:nvPr/>
            </p:nvSpPr>
            <p:spPr>
              <a:xfrm>
                <a:off x="2144365" y="4157558"/>
                <a:ext cx="14883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/>
                  <a:t>sub-problem 1</a:t>
                </a:r>
                <a:endParaRPr kumimoji="1" lang="zh-CN" altLang="en-US" sz="1600" dirty="0"/>
              </a:p>
            </p:txBody>
          </p:sp>
        </p:grpSp>
        <p:sp>
          <p:nvSpPr>
            <p:cNvPr id="17" name="下箭头 16">
              <a:extLst>
                <a:ext uri="{FF2B5EF4-FFF2-40B4-BE49-F238E27FC236}">
                  <a16:creationId xmlns:a16="http://schemas.microsoft.com/office/drawing/2014/main" id="{2FBBA62B-5746-6645-9EBB-1B10B9903688}"/>
                </a:ext>
              </a:extLst>
            </p:cNvPr>
            <p:cNvSpPr/>
            <p:nvPr/>
          </p:nvSpPr>
          <p:spPr>
            <a:xfrm>
              <a:off x="5078896" y="3687417"/>
              <a:ext cx="576469" cy="34787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6E97F83-D8A5-FE4B-A6D5-C56288858971}"/>
                </a:ext>
              </a:extLst>
            </p:cNvPr>
            <p:cNvSpPr/>
            <p:nvPr/>
          </p:nvSpPr>
          <p:spPr>
            <a:xfrm>
              <a:off x="5682021" y="3650980"/>
              <a:ext cx="12442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decompose</a:t>
              </a:r>
              <a:endParaRPr lang="zh-CN" altLang="en-US" sz="1600" dirty="0"/>
            </a:p>
          </p:txBody>
        </p:sp>
        <p:sp>
          <p:nvSpPr>
            <p:cNvPr id="19" name="下箭头 18">
              <a:extLst>
                <a:ext uri="{FF2B5EF4-FFF2-40B4-BE49-F238E27FC236}">
                  <a16:creationId xmlns:a16="http://schemas.microsoft.com/office/drawing/2014/main" id="{52056037-35D1-C04D-8963-3CBF4C7AE1D2}"/>
                </a:ext>
              </a:extLst>
            </p:cNvPr>
            <p:cNvSpPr/>
            <p:nvPr/>
          </p:nvSpPr>
          <p:spPr>
            <a:xfrm>
              <a:off x="5000596" y="4627209"/>
              <a:ext cx="772821" cy="4273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40B04F-C668-3349-8E9A-1D220683118F}"/>
                </a:ext>
              </a:extLst>
            </p:cNvPr>
            <p:cNvSpPr/>
            <p:nvPr/>
          </p:nvSpPr>
          <p:spPr>
            <a:xfrm>
              <a:off x="5788826" y="4633675"/>
              <a:ext cx="26773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optimize independently</a:t>
              </a:r>
              <a:endParaRPr lang="zh-CN" altLang="en-US" sz="1600" dirty="0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2156553-9C2D-B04B-BC3A-86382F21CD80}"/>
                </a:ext>
              </a:extLst>
            </p:cNvPr>
            <p:cNvGrpSpPr/>
            <p:nvPr/>
          </p:nvGrpSpPr>
          <p:grpSpPr>
            <a:xfrm>
              <a:off x="4147105" y="4108174"/>
              <a:ext cx="1508260" cy="437322"/>
              <a:chOff x="2124488" y="4108174"/>
              <a:chExt cx="1508260" cy="43732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D6AE047-C52B-B442-9953-8002DC980FD1}"/>
                  </a:ext>
                </a:extLst>
              </p:cNvPr>
              <p:cNvSpPr/>
              <p:nvPr/>
            </p:nvSpPr>
            <p:spPr>
              <a:xfrm>
                <a:off x="2124488" y="4108174"/>
                <a:ext cx="1488382" cy="43732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7146986-4BD6-9D4B-83B5-76B6F4DCAD67}"/>
                  </a:ext>
                </a:extLst>
              </p:cNvPr>
              <p:cNvSpPr txBox="1"/>
              <p:nvPr/>
            </p:nvSpPr>
            <p:spPr>
              <a:xfrm>
                <a:off x="2144365" y="4157558"/>
                <a:ext cx="14883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/>
                  <a:t>sub-problem 2</a:t>
                </a:r>
                <a:endParaRPr kumimoji="1" lang="zh-CN" altLang="en-US" sz="1600" dirty="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8D209A5-FE2A-6946-A930-757DDBC54345}"/>
                </a:ext>
              </a:extLst>
            </p:cNvPr>
            <p:cNvGrpSpPr/>
            <p:nvPr/>
          </p:nvGrpSpPr>
          <p:grpSpPr>
            <a:xfrm>
              <a:off x="6841530" y="4108174"/>
              <a:ext cx="1508260" cy="437322"/>
              <a:chOff x="2124488" y="4108174"/>
              <a:chExt cx="1508260" cy="437322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985D601-D474-6B4E-8624-295F98B209D1}"/>
                  </a:ext>
                </a:extLst>
              </p:cNvPr>
              <p:cNvSpPr/>
              <p:nvPr/>
            </p:nvSpPr>
            <p:spPr>
              <a:xfrm>
                <a:off x="2124488" y="4108174"/>
                <a:ext cx="1488382" cy="43732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661B571-5B7E-A042-819F-1FC4AE8EAD81}"/>
                  </a:ext>
                </a:extLst>
              </p:cNvPr>
              <p:cNvSpPr txBox="1"/>
              <p:nvPr/>
            </p:nvSpPr>
            <p:spPr>
              <a:xfrm>
                <a:off x="2144365" y="4157558"/>
                <a:ext cx="14883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/>
                  <a:t>sub-problem n</a:t>
                </a:r>
                <a:endParaRPr kumimoji="1" lang="zh-CN" altLang="en-US" sz="1600" dirty="0"/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6D6914E-F823-E64A-81FE-7F22905D6292}"/>
                </a:ext>
              </a:extLst>
            </p:cNvPr>
            <p:cNvSpPr/>
            <p:nvPr/>
          </p:nvSpPr>
          <p:spPr>
            <a:xfrm>
              <a:off x="6059371" y="408955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AC712F1-2087-CB4E-B76B-1258C84C411E}"/>
                </a:ext>
              </a:extLst>
            </p:cNvPr>
            <p:cNvGrpSpPr/>
            <p:nvPr/>
          </p:nvGrpSpPr>
          <p:grpSpPr>
            <a:xfrm>
              <a:off x="2469456" y="5110124"/>
              <a:ext cx="1143414" cy="437322"/>
              <a:chOff x="2124488" y="4108174"/>
              <a:chExt cx="1143414" cy="437322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B978CBA-844A-7747-9FFC-3F2B0C0839A8}"/>
                  </a:ext>
                </a:extLst>
              </p:cNvPr>
              <p:cNvSpPr/>
              <p:nvPr/>
            </p:nvSpPr>
            <p:spPr>
              <a:xfrm>
                <a:off x="2124488" y="4108174"/>
                <a:ext cx="1123536" cy="43732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D012DB0-0A85-E34D-AF4C-19CFEC39625C}"/>
                  </a:ext>
                </a:extLst>
              </p:cNvPr>
              <p:cNvSpPr txBox="1"/>
              <p:nvPr/>
            </p:nvSpPr>
            <p:spPr>
              <a:xfrm>
                <a:off x="2164243" y="4157558"/>
                <a:ext cx="11036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/>
                  <a:t>solution 1</a:t>
                </a:r>
                <a:endParaRPr kumimoji="1" lang="zh-CN" altLang="en-US" sz="1600" dirty="0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B6F2DB3-81D6-744F-AF6A-33425D78AAB6}"/>
                </a:ext>
              </a:extLst>
            </p:cNvPr>
            <p:cNvGrpSpPr/>
            <p:nvPr/>
          </p:nvGrpSpPr>
          <p:grpSpPr>
            <a:xfrm>
              <a:off x="4409012" y="5110124"/>
              <a:ext cx="1143414" cy="437322"/>
              <a:chOff x="2124488" y="4108174"/>
              <a:chExt cx="1143414" cy="437322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975088F-DB65-6F40-8AE2-659E3C39D772}"/>
                  </a:ext>
                </a:extLst>
              </p:cNvPr>
              <p:cNvSpPr/>
              <p:nvPr/>
            </p:nvSpPr>
            <p:spPr>
              <a:xfrm>
                <a:off x="2124488" y="4108174"/>
                <a:ext cx="1123536" cy="43732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059C258-9503-4446-A7F6-7337F480DC9B}"/>
                  </a:ext>
                </a:extLst>
              </p:cNvPr>
              <p:cNvSpPr txBox="1"/>
              <p:nvPr/>
            </p:nvSpPr>
            <p:spPr>
              <a:xfrm>
                <a:off x="2164243" y="4157558"/>
                <a:ext cx="11036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/>
                  <a:t>solution 2</a:t>
                </a:r>
                <a:endParaRPr kumimoji="1" lang="zh-CN" altLang="en-US" sz="1600" dirty="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9D5748F-7497-4A40-B403-57EBB7BC85F9}"/>
                </a:ext>
              </a:extLst>
            </p:cNvPr>
            <p:cNvGrpSpPr/>
            <p:nvPr/>
          </p:nvGrpSpPr>
          <p:grpSpPr>
            <a:xfrm>
              <a:off x="6841530" y="5109792"/>
              <a:ext cx="1143414" cy="437322"/>
              <a:chOff x="2124488" y="4108174"/>
              <a:chExt cx="1143414" cy="437322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8A6A08A-D0DB-6149-9F2D-1B1B97E3A30B}"/>
                  </a:ext>
                </a:extLst>
              </p:cNvPr>
              <p:cNvSpPr/>
              <p:nvPr/>
            </p:nvSpPr>
            <p:spPr>
              <a:xfrm>
                <a:off x="2124488" y="4108174"/>
                <a:ext cx="1123536" cy="43732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FB484FB-7C2A-1742-9F73-11F3B6FB1B94}"/>
                  </a:ext>
                </a:extLst>
              </p:cNvPr>
              <p:cNvSpPr txBox="1"/>
              <p:nvPr/>
            </p:nvSpPr>
            <p:spPr>
              <a:xfrm>
                <a:off x="2164243" y="4157558"/>
                <a:ext cx="11036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/>
                  <a:t>solution n</a:t>
                </a:r>
                <a:endParaRPr kumimoji="1" lang="zh-CN" altLang="en-US" sz="1600" dirty="0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4A133C0-7A80-694C-8DC7-A0F8520B87E9}"/>
                </a:ext>
              </a:extLst>
            </p:cNvPr>
            <p:cNvSpPr/>
            <p:nvPr/>
          </p:nvSpPr>
          <p:spPr>
            <a:xfrm>
              <a:off x="6059371" y="509715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39" name="右大括号 38">
              <a:extLst>
                <a:ext uri="{FF2B5EF4-FFF2-40B4-BE49-F238E27FC236}">
                  <a16:creationId xmlns:a16="http://schemas.microsoft.com/office/drawing/2014/main" id="{C6018A6D-EAFE-BE4A-9F5A-379EA9F1A7B1}"/>
                </a:ext>
              </a:extLst>
            </p:cNvPr>
            <p:cNvSpPr/>
            <p:nvPr/>
          </p:nvSpPr>
          <p:spPr>
            <a:xfrm rot="5400000">
              <a:off x="4926449" y="3724583"/>
              <a:ext cx="577819" cy="4435510"/>
            </a:xfrm>
            <a:prstGeom prst="rightBrace">
              <a:avLst>
                <a:gd name="adj1" fmla="val 54776"/>
                <a:gd name="adj2" fmla="val 50000"/>
              </a:avLst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056C20F-E1C8-2944-B735-2D9EF99C5D38}"/>
                </a:ext>
              </a:extLst>
            </p:cNvPr>
            <p:cNvSpPr/>
            <p:nvPr/>
          </p:nvSpPr>
          <p:spPr>
            <a:xfrm>
              <a:off x="4832079" y="6217337"/>
              <a:ext cx="7665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merge</a:t>
              </a:r>
              <a:endParaRPr lang="zh-CN" altLang="en-US" sz="1600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248116C7-ACB0-624C-A950-3847F787776A}"/>
              </a:ext>
            </a:extLst>
          </p:cNvPr>
          <p:cNvSpPr txBox="1"/>
          <p:nvPr/>
        </p:nvSpPr>
        <p:spPr>
          <a:xfrm>
            <a:off x="6697460" y="5978918"/>
            <a:ext cx="4723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Fig. 1: The flowchart of the CC framework</a:t>
            </a:r>
            <a:endParaRPr kumimoji="1"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1D123A-9371-964D-8754-9335F5410A55}"/>
              </a:ext>
            </a:extLst>
          </p:cNvPr>
          <p:cNvSpPr txBox="1"/>
          <p:nvPr/>
        </p:nvSpPr>
        <p:spPr>
          <a:xfrm>
            <a:off x="521194" y="3089525"/>
            <a:ext cx="5059698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CC is sensitive to the decomposition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 perfect decomposition can exponentially reduce the search space without losing accuracy in optimization</a:t>
            </a:r>
            <a:endParaRPr lang="zh-CN" altLang="en-US" sz="20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01A6310-1805-E447-9CC1-B72ABD66CF6F}"/>
              </a:ext>
            </a:extLst>
          </p:cNvPr>
          <p:cNvSpPr/>
          <p:nvPr/>
        </p:nvSpPr>
        <p:spPr>
          <a:xfrm>
            <a:off x="1098389" y="5189599"/>
            <a:ext cx="4763296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CC is a mainstream framework to solve the large-scale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264533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85E5DAE1-4811-9E4A-B783-674B48107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40" y="3308481"/>
            <a:ext cx="5810327" cy="249238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3028437" y="328479"/>
            <a:ext cx="6014831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48252" y="337478"/>
            <a:ext cx="4760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002060"/>
                </a:solidFill>
              </a:rPr>
              <a:t>Related techniques</a:t>
            </a:r>
            <a:endParaRPr lang="ja-JP" altLang="en-US" sz="4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F9FFAB-F70E-554C-A0E8-10EED2EE0511}"/>
                  </a:ext>
                </a:extLst>
              </p:cNvPr>
              <p:cNvSpPr txBox="1"/>
              <p:nvPr/>
            </p:nvSpPr>
            <p:spPr>
              <a:xfrm>
                <a:off x="512031" y="1171819"/>
                <a:ext cx="10868274" cy="2103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Linkage Identification with non-linearity on real code (LINC-R):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</a:t>
                </a:r>
                <a:r>
                  <a:rPr lang="en-US" altLang="zh-CN" sz="2000" dirty="0"/>
                  <a:t>When checking the interaction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, LINC-R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randomly generates the population and perturbs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sz="20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 and both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. Then identify the interaction based on the fitness difference.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In large-scale problem, the computational cost of LINC-R is expensive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F9FFAB-F70E-554C-A0E8-10EED2EE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31" y="1171819"/>
                <a:ext cx="10868274" cy="2103653"/>
              </a:xfrm>
              <a:prstGeom prst="rect">
                <a:avLst/>
              </a:prstGeom>
              <a:blipFill>
                <a:blip r:embed="rId3"/>
                <a:stretch>
                  <a:fillRect l="-933" b="-4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815CDF8-1F67-5E4E-96C5-9B0F275CC489}"/>
                  </a:ext>
                </a:extLst>
              </p:cNvPr>
              <p:cNvSpPr txBox="1"/>
              <p:nvPr/>
            </p:nvSpPr>
            <p:spPr>
              <a:xfrm>
                <a:off x="1894140" y="3582529"/>
                <a:ext cx="2702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815CDF8-1F67-5E4E-96C5-9B0F275C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140" y="3582529"/>
                <a:ext cx="2702470" cy="307777"/>
              </a:xfrm>
              <a:prstGeom prst="rect">
                <a:avLst/>
              </a:prstGeom>
              <a:blipFill>
                <a:blip r:embed="rId4"/>
                <a:stretch>
                  <a:fillRect l="-469" r="-281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C93FA3D-6A34-5E48-9E0D-018F7B7DA4BE}"/>
                  </a:ext>
                </a:extLst>
              </p:cNvPr>
              <p:cNvSpPr txBox="1"/>
              <p:nvPr/>
            </p:nvSpPr>
            <p:spPr>
              <a:xfrm>
                <a:off x="1665039" y="4017196"/>
                <a:ext cx="31170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C93FA3D-6A34-5E48-9E0D-018F7B7D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039" y="4017196"/>
                <a:ext cx="3117007" cy="307777"/>
              </a:xfrm>
              <a:prstGeom prst="rect">
                <a:avLst/>
              </a:prstGeom>
              <a:blipFill>
                <a:blip r:embed="rId5"/>
                <a:stretch>
                  <a:fillRect l="-407" r="-20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E7FB516-85A5-9F41-AC5E-B4BE6C746D2C}"/>
                  </a:ext>
                </a:extLst>
              </p:cNvPr>
              <p:cNvSpPr txBox="1"/>
              <p:nvPr/>
            </p:nvSpPr>
            <p:spPr>
              <a:xfrm>
                <a:off x="1681614" y="4441841"/>
                <a:ext cx="3127523" cy="336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E7FB516-85A5-9F41-AC5E-B4BE6C746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14" y="4441841"/>
                <a:ext cx="3127523" cy="336823"/>
              </a:xfrm>
              <a:prstGeom prst="rect">
                <a:avLst/>
              </a:prstGeom>
              <a:blipFill>
                <a:blip r:embed="rId6"/>
                <a:stretch>
                  <a:fillRect l="-405" r="-2024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515A88D-F25E-E245-AB7F-E609F6241A1D}"/>
                  </a:ext>
                </a:extLst>
              </p:cNvPr>
              <p:cNvSpPr txBox="1"/>
              <p:nvPr/>
            </p:nvSpPr>
            <p:spPr>
              <a:xfrm>
                <a:off x="1056634" y="4886531"/>
                <a:ext cx="4333815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515A88D-F25E-E245-AB7F-E609F624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34" y="4886531"/>
                <a:ext cx="4333815" cy="332463"/>
              </a:xfrm>
              <a:prstGeom prst="rect">
                <a:avLst/>
              </a:prstGeom>
              <a:blipFill>
                <a:blip r:embed="rId7"/>
                <a:stretch>
                  <a:fillRect l="-292" r="-1462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55388BF-F4B0-6D4E-B760-2FFF5DC41AF7}"/>
                  </a:ext>
                </a:extLst>
              </p:cNvPr>
              <p:cNvSpPr txBox="1"/>
              <p:nvPr/>
            </p:nvSpPr>
            <p:spPr>
              <a:xfrm>
                <a:off x="973952" y="5392520"/>
                <a:ext cx="4542846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55388BF-F4B0-6D4E-B760-2FFF5DC41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52" y="5392520"/>
                <a:ext cx="4542846" cy="354584"/>
              </a:xfrm>
              <a:prstGeom prst="rect">
                <a:avLst/>
              </a:prstGeom>
              <a:blipFill>
                <a:blip r:embed="rId8"/>
                <a:stretch>
                  <a:fillRect l="-279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5A179DB-61EF-7345-9A7F-5882AC692FAC}"/>
                  </a:ext>
                </a:extLst>
              </p:cNvPr>
              <p:cNvSpPr txBox="1"/>
              <p:nvPr/>
            </p:nvSpPr>
            <p:spPr>
              <a:xfrm>
                <a:off x="997963" y="5920630"/>
                <a:ext cx="4451156" cy="332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𝑠𝑒𝑝𝑎𝑟𝑎𝑏𝑙𝑒</m:t>
                      </m:r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5A179DB-61EF-7345-9A7F-5882AC69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3" y="5920630"/>
                <a:ext cx="4451156" cy="332463"/>
              </a:xfrm>
              <a:prstGeom prst="rect">
                <a:avLst/>
              </a:prstGeom>
              <a:blipFill>
                <a:blip r:embed="rId9"/>
                <a:stretch>
                  <a:fillRect t="-7407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5C529149-99F8-9742-B0A5-8E4B47753F9A}"/>
              </a:ext>
            </a:extLst>
          </p:cNvPr>
          <p:cNvSpPr txBox="1"/>
          <p:nvPr/>
        </p:nvSpPr>
        <p:spPr>
          <a:xfrm>
            <a:off x="7007483" y="5696573"/>
            <a:ext cx="4990957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Fig. 2: (a). LINC-R works on separable function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    (b). LINC-R works on non-separable function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689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128003" y="336177"/>
            <a:ext cx="6187783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4897" y="409078"/>
            <a:ext cx="6093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2060"/>
                </a:solidFill>
              </a:rPr>
              <a:t>Our Proposal: graphLINC-Rmin</a:t>
            </a:r>
            <a:endParaRPr lang="ja-JP" altLang="en-US" sz="3200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9FFAB-F70E-554C-A0E8-10EED2EE0511}"/>
              </a:ext>
            </a:extLst>
          </p:cNvPr>
          <p:cNvSpPr txBox="1"/>
          <p:nvPr/>
        </p:nvSpPr>
        <p:spPr>
          <a:xfrm>
            <a:off x="512031" y="1171819"/>
            <a:ext cx="10699308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A variant LINC-R :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000" dirty="0"/>
              <a:t>We notice that LINC-R can be transformed into the vector additive form.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55388BF-F4B0-6D4E-B760-2FFF5DC41AF7}"/>
                  </a:ext>
                </a:extLst>
              </p:cNvPr>
              <p:cNvSpPr txBox="1"/>
              <p:nvPr/>
            </p:nvSpPr>
            <p:spPr>
              <a:xfrm>
                <a:off x="178766" y="4650923"/>
                <a:ext cx="6043129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55388BF-F4B0-6D4E-B760-2FFF5DC41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6" y="4650923"/>
                <a:ext cx="6043129" cy="460639"/>
              </a:xfrm>
              <a:prstGeom prst="rect">
                <a:avLst/>
              </a:prstGeom>
              <a:blipFill>
                <a:blip r:embed="rId2"/>
                <a:stretch>
                  <a:fillRect l="-837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5A179DB-61EF-7345-9A7F-5882AC692FAC}"/>
                  </a:ext>
                </a:extLst>
              </p:cNvPr>
              <p:cNvSpPr txBox="1"/>
              <p:nvPr/>
            </p:nvSpPr>
            <p:spPr>
              <a:xfrm>
                <a:off x="674986" y="5255938"/>
                <a:ext cx="4451156" cy="332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𝑠𝑒𝑝𝑎𝑟𝑎𝑏𝑙𝑒</m:t>
                      </m:r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5A179DB-61EF-7345-9A7F-5882AC69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86" y="5255938"/>
                <a:ext cx="4451156" cy="332463"/>
              </a:xfrm>
              <a:prstGeom prst="rect">
                <a:avLst/>
              </a:prstGeom>
              <a:blipFill>
                <a:blip r:embed="rId3"/>
                <a:stretch>
                  <a:fillRect t="-714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5C529149-99F8-9742-B0A5-8E4B47753F9A}"/>
              </a:ext>
            </a:extLst>
          </p:cNvPr>
          <p:cNvSpPr txBox="1"/>
          <p:nvPr/>
        </p:nvSpPr>
        <p:spPr>
          <a:xfrm>
            <a:off x="6321461" y="5491743"/>
            <a:ext cx="5937455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Fig. 3: (a). A variant LINC-R works on separable function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    (b). A variant LINC-R works on non-separable function</a:t>
            </a:r>
            <a:endParaRPr kumimoji="1" lang="zh-CN" altLang="en-US" sz="1600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77B9368F-F71D-3E4E-844F-AD826648B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3" y="3184054"/>
            <a:ext cx="5853024" cy="2419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F4E629B-701A-3243-A1FC-9FAA4EA632D2}"/>
                  </a:ext>
                </a:extLst>
              </p:cNvPr>
              <p:cNvSpPr txBox="1"/>
              <p:nvPr/>
            </p:nvSpPr>
            <p:spPr>
              <a:xfrm>
                <a:off x="1018173" y="2979118"/>
                <a:ext cx="4542846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F4E629B-701A-3243-A1FC-9FAA4EA6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73" y="2979118"/>
                <a:ext cx="4542846" cy="354584"/>
              </a:xfrm>
              <a:prstGeom prst="rect">
                <a:avLst/>
              </a:prstGeom>
              <a:blipFill>
                <a:blip r:embed="rId5"/>
                <a:stretch>
                  <a:fillRect l="-279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3B869D6-AED9-A944-AC3B-062A1F404C76}"/>
                  </a:ext>
                </a:extLst>
              </p:cNvPr>
              <p:cNvSpPr txBox="1"/>
              <p:nvPr/>
            </p:nvSpPr>
            <p:spPr>
              <a:xfrm>
                <a:off x="1042184" y="3507228"/>
                <a:ext cx="4451156" cy="332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𝑠𝑒𝑝𝑎𝑟𝑎𝑏𝑙𝑒</m:t>
                      </m:r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3B869D6-AED9-A944-AC3B-062A1F40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84" y="3507228"/>
                <a:ext cx="4451156" cy="332463"/>
              </a:xfrm>
              <a:prstGeom prst="rect">
                <a:avLst/>
              </a:prstGeom>
              <a:blipFill>
                <a:blip r:embed="rId6"/>
                <a:stretch>
                  <a:fillRect t="-7407" b="-29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下箭头 8">
            <a:extLst>
              <a:ext uri="{FF2B5EF4-FFF2-40B4-BE49-F238E27FC236}">
                <a16:creationId xmlns:a16="http://schemas.microsoft.com/office/drawing/2014/main" id="{A7A7794A-EEF2-1A4A-B6E9-9D10E911AA90}"/>
              </a:ext>
            </a:extLst>
          </p:cNvPr>
          <p:cNvSpPr/>
          <p:nvPr/>
        </p:nvSpPr>
        <p:spPr>
          <a:xfrm>
            <a:off x="2703188" y="4045398"/>
            <a:ext cx="869426" cy="4876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713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128003" y="236787"/>
            <a:ext cx="6187783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4897" y="309688"/>
            <a:ext cx="6093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2060"/>
                </a:solidFill>
              </a:rPr>
              <a:t>Our Proposal: graphLINC-Rmin</a:t>
            </a:r>
            <a:endParaRPr lang="ja-JP" altLang="en-US" sz="3200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9FFAB-F70E-554C-A0E8-10EED2EE0511}"/>
              </a:ext>
            </a:extLst>
          </p:cNvPr>
          <p:cNvSpPr txBox="1"/>
          <p:nvPr/>
        </p:nvSpPr>
        <p:spPr>
          <a:xfrm>
            <a:off x="533292" y="1059928"/>
            <a:ext cx="6316318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A variant LINC-R in 3-D space: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000" dirty="0"/>
              <a:t>And we derive this variant LINC-R to 3-D space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C529149-99F8-9742-B0A5-8E4B47753F9A}"/>
              </a:ext>
            </a:extLst>
          </p:cNvPr>
          <p:cNvSpPr txBox="1"/>
          <p:nvPr/>
        </p:nvSpPr>
        <p:spPr>
          <a:xfrm>
            <a:off x="6937679" y="5076853"/>
            <a:ext cx="39296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Fig. 4: A variant LINC-R works 3-D space</a:t>
            </a:r>
            <a:endParaRPr kumimoji="1" lang="zh-CN" altLang="en-US" sz="1600" dirty="0"/>
          </a:p>
        </p:txBody>
      </p:sp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DF6D2A7D-5E6C-4F46-AFEB-2426F605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10" y="2076340"/>
            <a:ext cx="3929649" cy="3000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5A1445-3E4B-DE47-9D20-ACBAAF5CE2E0}"/>
                  </a:ext>
                </a:extLst>
              </p:cNvPr>
              <p:cNvSpPr txBox="1"/>
              <p:nvPr/>
            </p:nvSpPr>
            <p:spPr>
              <a:xfrm>
                <a:off x="2422405" y="2289032"/>
                <a:ext cx="19174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5A1445-3E4B-DE47-9D20-ACBAAF5CE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405" y="2289032"/>
                <a:ext cx="1917448" cy="307777"/>
              </a:xfrm>
              <a:prstGeom prst="rect">
                <a:avLst/>
              </a:prstGeom>
              <a:blipFill>
                <a:blip r:embed="rId3"/>
                <a:stretch>
                  <a:fillRect l="-1974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9EC294B-5F81-9044-965D-233C4EB2F08E}"/>
                  </a:ext>
                </a:extLst>
              </p:cNvPr>
              <p:cNvSpPr txBox="1"/>
              <p:nvPr/>
            </p:nvSpPr>
            <p:spPr>
              <a:xfrm>
                <a:off x="2405606" y="2702618"/>
                <a:ext cx="193424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9EC294B-5F81-9044-965D-233C4EB2F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06" y="2702618"/>
                <a:ext cx="1934247" cy="354584"/>
              </a:xfrm>
              <a:prstGeom prst="rect">
                <a:avLst/>
              </a:prstGeom>
              <a:blipFill>
                <a:blip r:embed="rId4"/>
                <a:stretch>
                  <a:fillRect l="-1961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8245CE7-418A-3348-9A3F-1A30B069F49B}"/>
                  </a:ext>
                </a:extLst>
              </p:cNvPr>
              <p:cNvSpPr txBox="1"/>
              <p:nvPr/>
            </p:nvSpPr>
            <p:spPr>
              <a:xfrm>
                <a:off x="2349115" y="3163011"/>
                <a:ext cx="20640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8245CE7-418A-3348-9A3F-1A30B069F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15" y="3163011"/>
                <a:ext cx="2064027" cy="307777"/>
              </a:xfrm>
              <a:prstGeom prst="rect">
                <a:avLst/>
              </a:prstGeom>
              <a:blipFill>
                <a:blip r:embed="rId5"/>
                <a:stretch>
                  <a:fillRect l="-610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124035-521B-914A-B4EC-9173FE1B8928}"/>
                  </a:ext>
                </a:extLst>
              </p:cNvPr>
              <p:cNvSpPr txBox="1"/>
              <p:nvPr/>
            </p:nvSpPr>
            <p:spPr>
              <a:xfrm>
                <a:off x="2212539" y="3576597"/>
                <a:ext cx="2337178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124035-521B-914A-B4EC-9173FE1B8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539" y="3576597"/>
                <a:ext cx="2337178" cy="354584"/>
              </a:xfrm>
              <a:prstGeom prst="rect">
                <a:avLst/>
              </a:prstGeom>
              <a:blipFill>
                <a:blip r:embed="rId6"/>
                <a:stretch>
                  <a:fillRect l="-2162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E7583F7-C4EE-944D-9831-1BB836036EC1}"/>
                  </a:ext>
                </a:extLst>
              </p:cNvPr>
              <p:cNvSpPr txBox="1"/>
              <p:nvPr/>
            </p:nvSpPr>
            <p:spPr>
              <a:xfrm>
                <a:off x="1678947" y="4036990"/>
                <a:ext cx="3355406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)|&lt;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E7583F7-C4EE-944D-9831-1BB836036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947" y="4036990"/>
                <a:ext cx="3355406" cy="332463"/>
              </a:xfrm>
              <a:prstGeom prst="rect">
                <a:avLst/>
              </a:prstGeom>
              <a:blipFill>
                <a:blip r:embed="rId7"/>
                <a:stretch>
                  <a:fillRect l="-2264" t="-714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C5BEBF8-5627-3442-95CA-4BACE3223046}"/>
                  </a:ext>
                </a:extLst>
              </p:cNvPr>
              <p:cNvSpPr txBox="1"/>
              <p:nvPr/>
            </p:nvSpPr>
            <p:spPr>
              <a:xfrm>
                <a:off x="1143576" y="4475262"/>
                <a:ext cx="4451156" cy="332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𝑠𝑒𝑝𝑎𝑟𝑎𝑏𝑙𝑒</m:t>
                      </m:r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C5BEBF8-5627-3442-95CA-4BACE3223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76" y="4475262"/>
                <a:ext cx="4451156" cy="332463"/>
              </a:xfrm>
              <a:prstGeom prst="rect">
                <a:avLst/>
              </a:prstGeom>
              <a:blipFill>
                <a:blip r:embed="rId8"/>
                <a:stretch>
                  <a:fillRect t="-7407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51F05CA-583D-6745-AA67-1691AD01CC35}"/>
                  </a:ext>
                </a:extLst>
              </p:cNvPr>
              <p:cNvSpPr/>
              <p:nvPr/>
            </p:nvSpPr>
            <p:spPr>
              <a:xfrm>
                <a:off x="906874" y="4915892"/>
                <a:ext cx="961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-D: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51F05CA-583D-6745-AA67-1691AD01C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74" y="4915892"/>
                <a:ext cx="961674" cy="400110"/>
              </a:xfrm>
              <a:prstGeom prst="rect">
                <a:avLst/>
              </a:prstGeom>
              <a:blipFill>
                <a:blip r:embed="rId9"/>
                <a:stretch>
                  <a:fillRect l="-6494" t="-6061" r="-5195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D96426-FA1D-2049-AD9D-B5E5EBFE40F1}"/>
                  </a:ext>
                </a:extLst>
              </p:cNvPr>
              <p:cNvSpPr txBox="1"/>
              <p:nvPr/>
            </p:nvSpPr>
            <p:spPr>
              <a:xfrm>
                <a:off x="1844777" y="5220291"/>
                <a:ext cx="3072701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|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|&lt;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D96426-FA1D-2049-AD9D-B5E5EBFE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777" y="5220291"/>
                <a:ext cx="3072701" cy="840295"/>
              </a:xfrm>
              <a:prstGeom prst="rect">
                <a:avLst/>
              </a:prstGeom>
              <a:blipFill>
                <a:blip r:embed="rId10"/>
                <a:stretch>
                  <a:fillRect l="-2469" t="-117647" b="-17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D23E618-D293-9943-9CFD-95257BFE94EA}"/>
                  </a:ext>
                </a:extLst>
              </p:cNvPr>
              <p:cNvSpPr txBox="1"/>
              <p:nvPr/>
            </p:nvSpPr>
            <p:spPr>
              <a:xfrm>
                <a:off x="646619" y="6166840"/>
                <a:ext cx="57941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h𝑖𝑠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𝑓𝑢𝑙𝑙𝑦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𝑠𝑒𝑝𝑎𝑟𝑎𝑏𝑙𝑒</m:t>
                      </m:r>
                    </m:oMath>
                  </m:oMathPara>
                </a14:m>
                <a:endParaRPr lang="zh-CN" alt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D23E618-D293-9943-9CFD-95257BFE9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9" y="6166840"/>
                <a:ext cx="5794103" cy="307777"/>
              </a:xfrm>
              <a:prstGeom prst="rect">
                <a:avLst/>
              </a:prstGeom>
              <a:blipFill>
                <a:blip r:embed="rId11"/>
                <a:stretch>
                  <a:fillRect t="-8000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7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128003" y="236787"/>
            <a:ext cx="6187783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4897" y="309688"/>
            <a:ext cx="6093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2060"/>
                </a:solidFill>
              </a:rPr>
              <a:t>Our Proposal: graphLINC-Rmin</a:t>
            </a:r>
            <a:endParaRPr lang="ja-JP" altLang="en-US" sz="3200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9FFAB-F70E-554C-A0E8-10EED2EE0511}"/>
              </a:ext>
            </a:extLst>
          </p:cNvPr>
          <p:cNvSpPr txBox="1"/>
          <p:nvPr/>
        </p:nvSpPr>
        <p:spPr>
          <a:xfrm>
            <a:off x="384207" y="1059928"/>
            <a:ext cx="63163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A remaining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D96426-FA1D-2049-AD9D-B5E5EBFE40F1}"/>
                  </a:ext>
                </a:extLst>
              </p:cNvPr>
              <p:cNvSpPr txBox="1"/>
              <p:nvPr/>
            </p:nvSpPr>
            <p:spPr>
              <a:xfrm>
                <a:off x="1525705" y="1778595"/>
                <a:ext cx="3072701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D96426-FA1D-2049-AD9D-B5E5EBFE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705" y="1778595"/>
                <a:ext cx="3072701" cy="840295"/>
              </a:xfrm>
              <a:prstGeom prst="rect">
                <a:avLst/>
              </a:prstGeom>
              <a:blipFill>
                <a:blip r:embed="rId2"/>
                <a:stretch>
                  <a:fillRect l="-2479" t="-119403" r="-413" b="-179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11A1AC6-B0F7-6241-B9F4-612B6627CFE0}"/>
              </a:ext>
            </a:extLst>
          </p:cNvPr>
          <p:cNvSpPr txBox="1"/>
          <p:nvPr/>
        </p:nvSpPr>
        <p:spPr>
          <a:xfrm>
            <a:off x="805072" y="2691859"/>
            <a:ext cx="5734878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We only know the interactions exist in some variable pairs, but we do not know in which pairs </a:t>
            </a:r>
            <a:endParaRPr lang="zh-CN" altLang="en-US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3FF7C3-032D-8348-9749-42F9EBD754E0}"/>
              </a:ext>
            </a:extLst>
          </p:cNvPr>
          <p:cNvSpPr txBox="1"/>
          <p:nvPr/>
        </p:nvSpPr>
        <p:spPr>
          <a:xfrm>
            <a:off x="384207" y="3737469"/>
            <a:ext cx="379674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Take an example in 3-D: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61A241D-50BC-3847-9FD3-0EB4548D9454}"/>
                  </a:ext>
                </a:extLst>
              </p:cNvPr>
              <p:cNvSpPr txBox="1"/>
              <p:nvPr/>
            </p:nvSpPr>
            <p:spPr>
              <a:xfrm>
                <a:off x="-79611" y="4498643"/>
                <a:ext cx="7409415" cy="3583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61A241D-50BC-3847-9FD3-0EB4548D9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611" y="4498643"/>
                <a:ext cx="7409415" cy="358303"/>
              </a:xfrm>
              <a:prstGeom prst="rect">
                <a:avLst/>
              </a:prstGeom>
              <a:blipFill>
                <a:blip r:embed="rId3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4882A54-2642-854D-B95A-6DADFA2B9769}"/>
                  </a:ext>
                </a:extLst>
              </p:cNvPr>
              <p:cNvSpPr txBox="1"/>
              <p:nvPr/>
            </p:nvSpPr>
            <p:spPr>
              <a:xfrm>
                <a:off x="233572" y="5028545"/>
                <a:ext cx="687787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𝑠𝑒𝑝𝑎𝑟𝑎𝑏𝑙𝑒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𝑠𝑒𝑝𝑎𝑟𝑎𝑏𝑙𝑒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𝑡𝑜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4882A54-2642-854D-B95A-6DADFA2B9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2" y="5028545"/>
                <a:ext cx="6877877" cy="299313"/>
              </a:xfrm>
              <a:prstGeom prst="rect">
                <a:avLst/>
              </a:prstGeom>
              <a:blipFill>
                <a:blip r:embed="rId4"/>
                <a:stretch>
                  <a:fillRect t="-8333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CA72A3F-2476-3341-BE43-072B654E269B}"/>
              </a:ext>
            </a:extLst>
          </p:cNvPr>
          <p:cNvSpPr/>
          <p:nvPr/>
        </p:nvSpPr>
        <p:spPr>
          <a:xfrm>
            <a:off x="99641" y="6014900"/>
            <a:ext cx="7528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We can apply the heuristic algorithm to find interactions actively!</a:t>
            </a:r>
            <a:endParaRPr lang="zh-CN" altLang="en-US" sz="2000" dirty="0"/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F8EED7DC-28FC-7B40-A255-7F4C00B05AFF}"/>
              </a:ext>
            </a:extLst>
          </p:cNvPr>
          <p:cNvSpPr/>
          <p:nvPr/>
        </p:nvSpPr>
        <p:spPr>
          <a:xfrm>
            <a:off x="2994323" y="5471085"/>
            <a:ext cx="869426" cy="4876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7D24AE-81F3-F847-B784-68FC7EC11FBA}"/>
              </a:ext>
            </a:extLst>
          </p:cNvPr>
          <p:cNvSpPr/>
          <p:nvPr/>
        </p:nvSpPr>
        <p:spPr>
          <a:xfrm>
            <a:off x="7329804" y="2058595"/>
            <a:ext cx="4477989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The decomposition problem becomes the combinatorial optimization problem, and the object function is 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5E197E-9776-B648-B3A3-5F022E90A247}"/>
                  </a:ext>
                </a:extLst>
              </p:cNvPr>
              <p:cNvSpPr/>
              <p:nvPr/>
            </p:nvSpPr>
            <p:spPr>
              <a:xfrm>
                <a:off x="7725159" y="3594444"/>
                <a:ext cx="3823996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obj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1,2,…,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,…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5E197E-9776-B648-B3A3-5F022E90A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59" y="3594444"/>
                <a:ext cx="3823996" cy="1126975"/>
              </a:xfrm>
              <a:prstGeom prst="rect">
                <a:avLst/>
              </a:prstGeom>
              <a:blipFill>
                <a:blip r:embed="rId5"/>
                <a:stretch>
                  <a:fillRect t="-64045" b="-104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F938C9B-560D-004F-8982-8A6AE0874D4F}"/>
                  </a:ext>
                </a:extLst>
              </p:cNvPr>
              <p:cNvSpPr/>
              <p:nvPr/>
            </p:nvSpPr>
            <p:spPr>
              <a:xfrm>
                <a:off x="7391165" y="4958526"/>
                <a:ext cx="39336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is the number of sub-problems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F938C9B-560D-004F-8982-8A6AE0874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165" y="4958526"/>
                <a:ext cx="3933641" cy="400110"/>
              </a:xfrm>
              <a:prstGeom prst="rect">
                <a:avLst/>
              </a:prstGeom>
              <a:blipFill>
                <a:blip r:embed="rId6"/>
                <a:stretch>
                  <a:fillRect t="-9375" r="-643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34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128003" y="236787"/>
            <a:ext cx="6187783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4897" y="309688"/>
            <a:ext cx="6093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2060"/>
                </a:solidFill>
              </a:rPr>
              <a:t>Our Proposal: graphLINC-Rmin</a:t>
            </a:r>
            <a:endParaRPr lang="ja-JP" altLang="en-US" sz="3200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9FFAB-F70E-554C-A0E8-10EED2EE0511}"/>
              </a:ext>
            </a:extLst>
          </p:cNvPr>
          <p:cNvSpPr txBox="1"/>
          <p:nvPr/>
        </p:nvSpPr>
        <p:spPr>
          <a:xfrm>
            <a:off x="865761" y="1132283"/>
            <a:ext cx="10409689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The optimizer design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000" dirty="0"/>
              <a:t>We notice that the interaction between variables can be represented by</a:t>
            </a:r>
            <a:r>
              <a:rPr lang="zh-CN" altLang="en-US" sz="2000" dirty="0"/>
              <a:t> </a:t>
            </a:r>
            <a:r>
              <a:rPr lang="en-US" altLang="zh-CN" sz="2000" dirty="0"/>
              <a:t>adjacent matrix</a:t>
            </a:r>
          </a:p>
        </p:txBody>
      </p:sp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9182E81E-07F9-974B-8C5A-D3B04A52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20" y="2871929"/>
            <a:ext cx="6490359" cy="27849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B7273A2-D804-0D43-A5BD-28F0EBCD8F28}"/>
              </a:ext>
            </a:extLst>
          </p:cNvPr>
          <p:cNvSpPr/>
          <p:nvPr/>
        </p:nvSpPr>
        <p:spPr>
          <a:xfrm>
            <a:off x="865761" y="2501951"/>
            <a:ext cx="552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Take a simple example with 5 variables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6F0D8C-547F-534D-A094-0BBF6712CEF9}"/>
              </a:ext>
            </a:extLst>
          </p:cNvPr>
          <p:cNvSpPr txBox="1"/>
          <p:nvPr/>
        </p:nvSpPr>
        <p:spPr>
          <a:xfrm>
            <a:off x="2768967" y="5548361"/>
            <a:ext cx="7104988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Fig. </a:t>
            </a:r>
            <a:r>
              <a:rPr lang="en-US" altLang="zh-CN" sz="1600" dirty="0"/>
              <a:t>5:</a:t>
            </a:r>
            <a:r>
              <a:rPr kumimoji="1" lang="en-US" altLang="zh-CN" sz="1600" dirty="0"/>
              <a:t> (a). A problem with 5 variables, the red line represents the interaction.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    (b). The adjacent matrix transformed from (a)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83509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3128003" y="236787"/>
            <a:ext cx="6187783" cy="725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4897" y="309688"/>
            <a:ext cx="6093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2060"/>
                </a:solidFill>
              </a:rPr>
              <a:t>Our Proposal: graphLINC-Rmin</a:t>
            </a:r>
            <a:endParaRPr lang="ja-JP" altLang="en-US" sz="3200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9FFAB-F70E-554C-A0E8-10EED2EE0511}"/>
              </a:ext>
            </a:extLst>
          </p:cNvPr>
          <p:cNvSpPr txBox="1"/>
          <p:nvPr/>
        </p:nvSpPr>
        <p:spPr>
          <a:xfrm>
            <a:off x="526350" y="966361"/>
            <a:ext cx="10409689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An adaptive randomized local search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000" dirty="0"/>
              <a:t>We randomly change the connection states and evaluate by object function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6F0D8C-547F-534D-A094-0BBF6712CEF9}"/>
              </a:ext>
            </a:extLst>
          </p:cNvPr>
          <p:cNvSpPr txBox="1"/>
          <p:nvPr/>
        </p:nvSpPr>
        <p:spPr>
          <a:xfrm>
            <a:off x="3112236" y="5235748"/>
            <a:ext cx="596752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Fig. 6: The procedure of the </a:t>
            </a:r>
            <a:r>
              <a:rPr lang="en-US" altLang="zh-CN" sz="1600" dirty="0"/>
              <a:t>adaptive randomized local search</a:t>
            </a:r>
            <a:r>
              <a:rPr kumimoji="1" lang="en-US" altLang="zh-CN" sz="1600" dirty="0"/>
              <a:t>  </a:t>
            </a:r>
            <a:endParaRPr kumimoji="1"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3030C5-C683-2F46-8280-ACEC5A002EC8}"/>
              </a:ext>
            </a:extLst>
          </p:cNvPr>
          <p:cNvSpPr txBox="1"/>
          <p:nvPr/>
        </p:nvSpPr>
        <p:spPr>
          <a:xfrm>
            <a:off x="1356865" y="5694645"/>
            <a:ext cx="10068339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In the early period of optimization, we modify many connection states to find an acceptable solution. And in the late period, </a:t>
            </a:r>
            <a:r>
              <a:rPr lang="en-US" altLang="zh-CN" dirty="0"/>
              <a:t>we modify little connection states to approach convergence.</a:t>
            </a:r>
            <a:endParaRPr kumimoji="1" lang="zh-CN" altLang="en-US" dirty="0"/>
          </a:p>
        </p:txBody>
      </p: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51C0B6D0-ED4C-DA45-BBE0-A0C4A36DC4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1"/>
          <a:stretch/>
        </p:blipFill>
        <p:spPr>
          <a:xfrm>
            <a:off x="692107" y="2276061"/>
            <a:ext cx="11014725" cy="29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04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高木標準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959</Words>
  <Application>Microsoft Macintosh PowerPoint</Application>
  <PresentationFormat>宽屏</PresentationFormat>
  <Paragraphs>122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Cambria Math</vt:lpstr>
      <vt:lpstr>Helvetica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TAKAGI HIDEYUKI</dc:creator>
  <cp:lastModifiedBy>ZHONG RUI</cp:lastModifiedBy>
  <cp:revision>112</cp:revision>
  <dcterms:created xsi:type="dcterms:W3CDTF">2021-02-25T07:20:41Z</dcterms:created>
  <dcterms:modified xsi:type="dcterms:W3CDTF">2022-07-20T22:11:59Z</dcterms:modified>
</cp:coreProperties>
</file>